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81" r:id="rId2"/>
    <p:sldId id="283" r:id="rId3"/>
    <p:sldId id="284" r:id="rId4"/>
    <p:sldId id="286" r:id="rId5"/>
    <p:sldId id="285" r:id="rId6"/>
    <p:sldId id="288" r:id="rId7"/>
    <p:sldId id="287" r:id="rId8"/>
    <p:sldId id="291" r:id="rId9"/>
    <p:sldId id="289" r:id="rId10"/>
    <p:sldId id="290" r:id="rId11"/>
    <p:sldId id="293" r:id="rId12"/>
    <p:sldId id="292" r:id="rId13"/>
    <p:sldId id="294" r:id="rId14"/>
    <p:sldId id="295" r:id="rId15"/>
    <p:sldId id="296" r:id="rId16"/>
    <p:sldId id="297" r:id="rId17"/>
    <p:sldId id="299" r:id="rId18"/>
    <p:sldId id="298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8" r:id="rId27"/>
    <p:sldId id="307" r:id="rId28"/>
    <p:sldId id="309" r:id="rId29"/>
    <p:sldId id="311" r:id="rId30"/>
    <p:sldId id="310" r:id="rId31"/>
    <p:sldId id="312" r:id="rId32"/>
    <p:sldId id="313" r:id="rId33"/>
  </p:sldIdLst>
  <p:sldSz cx="11880850" cy="7305675"/>
  <p:notesSz cx="6858000" cy="9144000"/>
  <p:defaultTextStyle>
    <a:defPPr>
      <a:defRPr lang="zh-CN"/>
    </a:defPPr>
    <a:lvl1pPr marL="0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4557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9114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03672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38229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72786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07343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41900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76457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EED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-1752" y="-642"/>
      </p:cViewPr>
      <p:guideLst>
        <p:guide orient="horz" pos="2301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76AF4-77F2-45CB-AD43-044F19FC130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685800"/>
            <a:ext cx="5575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CF471-AB91-4E43-BFFC-566CC267C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107" y="1195629"/>
            <a:ext cx="8910638" cy="2543457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107" y="3837171"/>
            <a:ext cx="8910638" cy="1763847"/>
          </a:xfrm>
        </p:spPr>
        <p:txBody>
          <a:bodyPr/>
          <a:lstStyle>
            <a:lvl1pPr marL="0" indent="0" algn="ctr">
              <a:buNone/>
              <a:defRPr sz="2300"/>
            </a:lvl1pPr>
            <a:lvl2pPr marL="434557" indent="0" algn="ctr">
              <a:buNone/>
              <a:defRPr sz="1900"/>
            </a:lvl2pPr>
            <a:lvl3pPr marL="869114" indent="0" algn="ctr">
              <a:buNone/>
              <a:defRPr sz="1700"/>
            </a:lvl3pPr>
            <a:lvl4pPr marL="1303672" indent="0" algn="ctr">
              <a:buNone/>
              <a:defRPr sz="1500"/>
            </a:lvl4pPr>
            <a:lvl5pPr marL="1738229" indent="0" algn="ctr">
              <a:buNone/>
              <a:defRPr sz="1500"/>
            </a:lvl5pPr>
            <a:lvl6pPr marL="2172786" indent="0" algn="ctr">
              <a:buNone/>
              <a:defRPr sz="1500"/>
            </a:lvl6pPr>
            <a:lvl7pPr marL="2607343" indent="0" algn="ctr">
              <a:buNone/>
              <a:defRPr sz="1500"/>
            </a:lvl7pPr>
            <a:lvl8pPr marL="3041900" indent="0" algn="ctr">
              <a:buNone/>
              <a:defRPr sz="1500"/>
            </a:lvl8pPr>
            <a:lvl9pPr marL="3476457" indent="0" algn="ctr">
              <a:buNone/>
              <a:defRPr sz="15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42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30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2235" y="388961"/>
            <a:ext cx="2561808" cy="619122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810" y="388961"/>
            <a:ext cx="7536914" cy="6191223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1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2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621" y="1821347"/>
            <a:ext cx="10247233" cy="3038958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621" y="4889054"/>
            <a:ext cx="10247233" cy="1598116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345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6911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036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382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727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073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41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47645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2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808" y="1944798"/>
            <a:ext cx="5049362" cy="463538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4680" y="1944798"/>
            <a:ext cx="5049362" cy="463538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29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388960"/>
            <a:ext cx="10247233" cy="141209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58" y="1790906"/>
            <a:ext cx="5026156" cy="87769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4557" indent="0">
              <a:buNone/>
              <a:defRPr sz="1900" b="1"/>
            </a:lvl2pPr>
            <a:lvl3pPr marL="869114" indent="0">
              <a:buNone/>
              <a:defRPr sz="1700" b="1"/>
            </a:lvl3pPr>
            <a:lvl4pPr marL="1303672" indent="0">
              <a:buNone/>
              <a:defRPr sz="1500" b="1"/>
            </a:lvl4pPr>
            <a:lvl5pPr marL="1738229" indent="0">
              <a:buNone/>
              <a:defRPr sz="1500" b="1"/>
            </a:lvl5pPr>
            <a:lvl6pPr marL="2172786" indent="0">
              <a:buNone/>
              <a:defRPr sz="1500" b="1"/>
            </a:lvl6pPr>
            <a:lvl7pPr marL="2607343" indent="0">
              <a:buNone/>
              <a:defRPr sz="1500" b="1"/>
            </a:lvl7pPr>
            <a:lvl8pPr marL="3041900" indent="0">
              <a:buNone/>
              <a:defRPr sz="1500" b="1"/>
            </a:lvl8pPr>
            <a:lvl9pPr marL="3476457" indent="0">
              <a:buNone/>
              <a:defRPr sz="15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58" y="2668601"/>
            <a:ext cx="5026156" cy="392511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4682" y="1790906"/>
            <a:ext cx="5050909" cy="87769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4557" indent="0">
              <a:buNone/>
              <a:defRPr sz="1900" b="1"/>
            </a:lvl2pPr>
            <a:lvl3pPr marL="869114" indent="0">
              <a:buNone/>
              <a:defRPr sz="1700" b="1"/>
            </a:lvl3pPr>
            <a:lvl4pPr marL="1303672" indent="0">
              <a:buNone/>
              <a:defRPr sz="1500" b="1"/>
            </a:lvl4pPr>
            <a:lvl5pPr marL="1738229" indent="0">
              <a:buNone/>
              <a:defRPr sz="1500" b="1"/>
            </a:lvl5pPr>
            <a:lvl6pPr marL="2172786" indent="0">
              <a:buNone/>
              <a:defRPr sz="1500" b="1"/>
            </a:lvl6pPr>
            <a:lvl7pPr marL="2607343" indent="0">
              <a:buNone/>
              <a:defRPr sz="1500" b="1"/>
            </a:lvl7pPr>
            <a:lvl8pPr marL="3041900" indent="0">
              <a:buNone/>
              <a:defRPr sz="1500" b="1"/>
            </a:lvl8pPr>
            <a:lvl9pPr marL="3476457" indent="0">
              <a:buNone/>
              <a:defRPr sz="15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4682" y="2668601"/>
            <a:ext cx="5050909" cy="392511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0222" y="-490410"/>
            <a:ext cx="1235325" cy="1327705"/>
          </a:xfrm>
          <a:prstGeom prst="rect">
            <a:avLst/>
          </a:prstGeom>
        </p:spPr>
      </p:pic>
      <p:cxnSp>
        <p:nvCxnSpPr>
          <p:cNvPr id="10" name="直接连接符 9"/>
          <p:cNvCxnSpPr>
            <a:stCxn id="6" idx="2"/>
          </p:cNvCxnSpPr>
          <p:nvPr userDrawn="1"/>
        </p:nvCxnSpPr>
        <p:spPr>
          <a:xfrm>
            <a:off x="247440" y="837295"/>
            <a:ext cx="1144975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4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3433" y="-472148"/>
            <a:ext cx="2755726" cy="23372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195" y="4465218"/>
            <a:ext cx="6257029" cy="3044592"/>
          </a:xfrm>
          <a:prstGeom prst="rect">
            <a:avLst/>
          </a:prstGeom>
          <a:ln>
            <a:solidFill>
              <a:srgbClr val="DDDDDD"/>
            </a:solidFill>
          </a:ln>
        </p:spPr>
      </p:pic>
    </p:spTree>
    <p:extLst>
      <p:ext uri="{BB962C8B-B14F-4D97-AF65-F5344CB8AC3E}">
        <p14:creationId xmlns:p14="http://schemas.microsoft.com/office/powerpoint/2010/main" val="108820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87045"/>
            <a:ext cx="3831884" cy="1704658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10" y="1051884"/>
            <a:ext cx="6014680" cy="5191765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191703"/>
            <a:ext cx="3831884" cy="4060400"/>
          </a:xfrm>
        </p:spPr>
        <p:txBody>
          <a:bodyPr/>
          <a:lstStyle>
            <a:lvl1pPr marL="0" indent="0">
              <a:buNone/>
              <a:defRPr sz="1500"/>
            </a:lvl1pPr>
            <a:lvl2pPr marL="434557" indent="0">
              <a:buNone/>
              <a:defRPr sz="1300"/>
            </a:lvl2pPr>
            <a:lvl3pPr marL="869114" indent="0">
              <a:buNone/>
              <a:defRPr sz="1100"/>
            </a:lvl3pPr>
            <a:lvl4pPr marL="1303672" indent="0">
              <a:buNone/>
              <a:defRPr sz="1000"/>
            </a:lvl4pPr>
            <a:lvl5pPr marL="1738229" indent="0">
              <a:buNone/>
              <a:defRPr sz="1000"/>
            </a:lvl5pPr>
            <a:lvl6pPr marL="2172786" indent="0">
              <a:buNone/>
              <a:defRPr sz="1000"/>
            </a:lvl6pPr>
            <a:lvl7pPr marL="2607343" indent="0">
              <a:buNone/>
              <a:defRPr sz="1000"/>
            </a:lvl7pPr>
            <a:lvl8pPr marL="3041900" indent="0">
              <a:buNone/>
              <a:defRPr sz="1000"/>
            </a:lvl8pPr>
            <a:lvl9pPr marL="3476457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98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87045"/>
            <a:ext cx="3831884" cy="1704658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910" y="1051884"/>
            <a:ext cx="6014680" cy="5191765"/>
          </a:xfrm>
        </p:spPr>
        <p:txBody>
          <a:bodyPr anchor="t"/>
          <a:lstStyle>
            <a:lvl1pPr marL="0" indent="0">
              <a:buNone/>
              <a:defRPr sz="3000"/>
            </a:lvl1pPr>
            <a:lvl2pPr marL="434557" indent="0">
              <a:buNone/>
              <a:defRPr sz="2700"/>
            </a:lvl2pPr>
            <a:lvl3pPr marL="869114" indent="0">
              <a:buNone/>
              <a:defRPr sz="2300"/>
            </a:lvl3pPr>
            <a:lvl4pPr marL="1303672" indent="0">
              <a:buNone/>
              <a:defRPr sz="1900"/>
            </a:lvl4pPr>
            <a:lvl5pPr marL="1738229" indent="0">
              <a:buNone/>
              <a:defRPr sz="1900"/>
            </a:lvl5pPr>
            <a:lvl6pPr marL="2172786" indent="0">
              <a:buNone/>
              <a:defRPr sz="1900"/>
            </a:lvl6pPr>
            <a:lvl7pPr marL="2607343" indent="0">
              <a:buNone/>
              <a:defRPr sz="1900"/>
            </a:lvl7pPr>
            <a:lvl8pPr marL="3041900" indent="0">
              <a:buNone/>
              <a:defRPr sz="1900"/>
            </a:lvl8pPr>
            <a:lvl9pPr marL="3476457" indent="0">
              <a:buNone/>
              <a:defRPr sz="19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191703"/>
            <a:ext cx="3831884" cy="4060400"/>
          </a:xfrm>
        </p:spPr>
        <p:txBody>
          <a:bodyPr/>
          <a:lstStyle>
            <a:lvl1pPr marL="0" indent="0">
              <a:buNone/>
              <a:defRPr sz="1500"/>
            </a:lvl1pPr>
            <a:lvl2pPr marL="434557" indent="0">
              <a:buNone/>
              <a:defRPr sz="1300"/>
            </a:lvl2pPr>
            <a:lvl3pPr marL="869114" indent="0">
              <a:buNone/>
              <a:defRPr sz="1100"/>
            </a:lvl3pPr>
            <a:lvl4pPr marL="1303672" indent="0">
              <a:buNone/>
              <a:defRPr sz="1000"/>
            </a:lvl4pPr>
            <a:lvl5pPr marL="1738229" indent="0">
              <a:buNone/>
              <a:defRPr sz="1000"/>
            </a:lvl5pPr>
            <a:lvl6pPr marL="2172786" indent="0">
              <a:buNone/>
              <a:defRPr sz="1000"/>
            </a:lvl6pPr>
            <a:lvl7pPr marL="2607343" indent="0">
              <a:buNone/>
              <a:defRPr sz="1000"/>
            </a:lvl7pPr>
            <a:lvl8pPr marL="3041900" indent="0">
              <a:buNone/>
              <a:defRPr sz="1000"/>
            </a:lvl8pPr>
            <a:lvl9pPr marL="3476457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56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809" y="388960"/>
            <a:ext cx="10247233" cy="1412092"/>
          </a:xfrm>
          <a:prstGeom prst="rect">
            <a:avLst/>
          </a:prstGeom>
        </p:spPr>
        <p:txBody>
          <a:bodyPr vert="horz" lIns="115882" tIns="57941" rIns="115882" bIns="5794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809" y="1944798"/>
            <a:ext cx="10247233" cy="4635384"/>
          </a:xfrm>
          <a:prstGeom prst="rect">
            <a:avLst/>
          </a:prstGeom>
        </p:spPr>
        <p:txBody>
          <a:bodyPr vert="horz" lIns="115882" tIns="57941" rIns="115882" bIns="57941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808" y="6771279"/>
            <a:ext cx="2673192" cy="388960"/>
          </a:xfrm>
          <a:prstGeom prst="rect">
            <a:avLst/>
          </a:prstGeom>
        </p:spPr>
        <p:txBody>
          <a:bodyPr vert="horz" lIns="115882" tIns="57941" rIns="115882" bIns="57941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A7DF-616D-4807-B0A1-86BDC4DF6A41}" type="datetimeFigureOut">
              <a:rPr lang="zh-CN" altLang="en-US" smtClean="0"/>
              <a:t>2019/3/16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532" y="6771279"/>
            <a:ext cx="4009787" cy="388960"/>
          </a:xfrm>
          <a:prstGeom prst="rect">
            <a:avLst/>
          </a:prstGeom>
        </p:spPr>
        <p:txBody>
          <a:bodyPr vert="horz" lIns="115882" tIns="57941" rIns="115882" bIns="57941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0850" y="6771279"/>
            <a:ext cx="2673192" cy="388960"/>
          </a:xfrm>
          <a:prstGeom prst="rect">
            <a:avLst/>
          </a:prstGeom>
        </p:spPr>
        <p:txBody>
          <a:bodyPr vert="horz" lIns="115882" tIns="57941" rIns="115882" bIns="57941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9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869114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279" indent="-217279" algn="l" defTabSz="869114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36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6393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950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5507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90064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24622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9179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93736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557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9114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3672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8229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2786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43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1900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6457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7559" y="1330037"/>
            <a:ext cx="8015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8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20</a:t>
            </a:r>
            <a:r>
              <a:rPr lang="zh-CN" altLang="zh-CN" sz="48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  </a:t>
            </a:r>
            <a:r>
              <a:rPr lang="en-US" altLang="zh-CN" sz="4800" b="1" dirty="0" err="1">
                <a:solidFill>
                  <a:srgbClr val="663300"/>
                </a:solidFill>
              </a:rPr>
              <a:t>Qt</a:t>
            </a:r>
            <a:r>
              <a:rPr lang="en-US" altLang="zh-CN" sz="4800" b="1" dirty="0">
                <a:solidFill>
                  <a:srgbClr val="663300"/>
                </a:solidFill>
              </a:rPr>
              <a:t> 5.11.1+OpenCV</a:t>
            </a:r>
            <a:r>
              <a:rPr lang="zh-CN" altLang="zh-CN" sz="4800" b="1" dirty="0">
                <a:solidFill>
                  <a:srgbClr val="663300"/>
                </a:solidFill>
              </a:rPr>
              <a:t>（含</a:t>
            </a:r>
            <a:r>
              <a:rPr lang="en-US" altLang="zh-CN" sz="4800" b="1" dirty="0" err="1">
                <a:solidFill>
                  <a:srgbClr val="663300"/>
                </a:solidFill>
              </a:rPr>
              <a:t>Contrib</a:t>
            </a:r>
            <a:r>
              <a:rPr lang="zh-CN" altLang="zh-CN" sz="4800" b="1" dirty="0">
                <a:solidFill>
                  <a:srgbClr val="663300"/>
                </a:solidFill>
              </a:rPr>
              <a:t>）</a:t>
            </a:r>
            <a:r>
              <a:rPr lang="en-US" altLang="zh-CN" sz="4800" b="1" dirty="0">
                <a:solidFill>
                  <a:srgbClr val="663300"/>
                </a:solidFill>
              </a:rPr>
              <a:t>-3.4.3</a:t>
            </a:r>
            <a:r>
              <a:rPr lang="zh-CN" altLang="zh-CN" sz="4800" b="1" dirty="0">
                <a:solidFill>
                  <a:srgbClr val="663300"/>
                </a:solidFill>
              </a:rPr>
              <a:t>环境搭建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4540" y="3621972"/>
            <a:ext cx="364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安装</a:t>
            </a:r>
            <a:r>
              <a:rPr lang="en-US" altLang="zh-CN" sz="3600" b="1" dirty="0" err="1"/>
              <a:t>CMake</a:t>
            </a:r>
            <a:endParaRPr lang="zh-CN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48963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751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下载</a:t>
            </a:r>
            <a:r>
              <a:rPr lang="en-US" altLang="zh-CN" sz="2400" b="1" dirty="0" err="1"/>
              <a:t>Contrib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73777" y="973777"/>
            <a:ext cx="1008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单击图</a:t>
            </a:r>
            <a:r>
              <a:rPr lang="en-US" altLang="zh-CN" sz="1800" dirty="0"/>
              <a:t>20.5</a:t>
            </a:r>
            <a:r>
              <a:rPr lang="zh-CN" altLang="zh-CN" sz="1800" dirty="0"/>
              <a:t>左侧的超链接“</a:t>
            </a:r>
            <a:r>
              <a:rPr lang="en-US" altLang="zh-CN" sz="1800" u="sng" dirty="0" err="1"/>
              <a:t>opencv_contrib</a:t>
            </a:r>
            <a:r>
              <a:rPr lang="zh-CN" altLang="zh-CN" sz="1800" dirty="0"/>
              <a:t>”进入</a:t>
            </a:r>
            <a:r>
              <a:rPr lang="en-US" altLang="zh-CN" sz="1800" dirty="0" err="1"/>
              <a:t>Contrib</a:t>
            </a:r>
            <a:r>
              <a:rPr lang="zh-CN" altLang="zh-CN" sz="1800" dirty="0"/>
              <a:t>发布页，如图</a:t>
            </a:r>
            <a:r>
              <a:rPr lang="en-US" altLang="zh-CN" sz="1800" dirty="0"/>
              <a:t>20.6</a:t>
            </a:r>
            <a:r>
              <a:rPr lang="zh-CN" altLang="zh-CN" sz="1800" dirty="0"/>
              <a:t>所示，再单击“</a:t>
            </a:r>
            <a:r>
              <a:rPr lang="en-US" altLang="zh-CN" sz="1800" u="sng" dirty="0"/>
              <a:t>releases</a:t>
            </a:r>
            <a:r>
              <a:rPr lang="zh-CN" altLang="zh-CN" sz="1800" dirty="0"/>
              <a:t>”超链接进入</a:t>
            </a:r>
            <a:r>
              <a:rPr lang="en-US" altLang="zh-CN" sz="1800" dirty="0" err="1"/>
              <a:t>Contrib</a:t>
            </a:r>
            <a:r>
              <a:rPr lang="zh-CN" altLang="zh-CN" sz="1800" dirty="0"/>
              <a:t>下载页，因选择</a:t>
            </a:r>
            <a:r>
              <a:rPr lang="en-US" altLang="zh-CN" sz="1800" dirty="0" err="1"/>
              <a:t>Contrib</a:t>
            </a:r>
            <a:r>
              <a:rPr lang="zh-CN" altLang="zh-CN" sz="1800" dirty="0"/>
              <a:t>扩展库的版本必须与</a:t>
            </a:r>
            <a:r>
              <a:rPr lang="en-US" altLang="zh-CN" sz="1800" dirty="0" err="1"/>
              <a:t>OpenCV</a:t>
            </a:r>
            <a:r>
              <a:rPr lang="zh-CN" altLang="zh-CN" sz="1800" dirty="0"/>
              <a:t>的版本严格一致，故本书选择</a:t>
            </a:r>
            <a:r>
              <a:rPr lang="en-US" altLang="zh-CN" sz="1800" dirty="0"/>
              <a:t>3.4.3</a:t>
            </a:r>
            <a:r>
              <a:rPr lang="zh-CN" altLang="zh-CN" sz="1800" dirty="0"/>
              <a:t>版，下载得到</a:t>
            </a:r>
            <a:r>
              <a:rPr lang="en-US" altLang="zh-CN" sz="1800" dirty="0"/>
              <a:t>opencv_contrib-3.4.3.zip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676229"/>
              </p:ext>
            </p:extLst>
          </p:nvPr>
        </p:nvGraphicFramePr>
        <p:xfrm>
          <a:off x="1330037" y="2149435"/>
          <a:ext cx="9033286" cy="3016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Visio" r:id="rId3" imgW="18256371" imgH="6113456" progId="Visio.Drawing.11">
                  <p:embed/>
                </p:oleObj>
              </mc:Choice>
              <mc:Fallback>
                <p:oleObj name="Visio" r:id="rId3" imgW="18256371" imgH="611345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037" y="2149435"/>
                        <a:ext cx="9033286" cy="3016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948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7559" y="1330037"/>
            <a:ext cx="8015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8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20</a:t>
            </a:r>
            <a:r>
              <a:rPr lang="zh-CN" altLang="zh-CN" sz="48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  </a:t>
            </a:r>
            <a:r>
              <a:rPr lang="en-US" altLang="zh-CN" sz="4800" b="1" dirty="0" err="1">
                <a:solidFill>
                  <a:srgbClr val="663300"/>
                </a:solidFill>
              </a:rPr>
              <a:t>Qt</a:t>
            </a:r>
            <a:r>
              <a:rPr lang="en-US" altLang="zh-CN" sz="4800" b="1" dirty="0">
                <a:solidFill>
                  <a:srgbClr val="663300"/>
                </a:solidFill>
              </a:rPr>
              <a:t> 5.11.1+OpenCV</a:t>
            </a:r>
            <a:r>
              <a:rPr lang="zh-CN" altLang="zh-CN" sz="4800" b="1" dirty="0">
                <a:solidFill>
                  <a:srgbClr val="663300"/>
                </a:solidFill>
              </a:rPr>
              <a:t>（含</a:t>
            </a:r>
            <a:r>
              <a:rPr lang="en-US" altLang="zh-CN" sz="4800" b="1" dirty="0" err="1">
                <a:solidFill>
                  <a:srgbClr val="663300"/>
                </a:solidFill>
              </a:rPr>
              <a:t>Contrib</a:t>
            </a:r>
            <a:r>
              <a:rPr lang="zh-CN" altLang="zh-CN" sz="4800" b="1" dirty="0">
                <a:solidFill>
                  <a:srgbClr val="663300"/>
                </a:solidFill>
              </a:rPr>
              <a:t>）</a:t>
            </a:r>
            <a:r>
              <a:rPr lang="en-US" altLang="zh-CN" sz="4800" b="1" dirty="0">
                <a:solidFill>
                  <a:srgbClr val="663300"/>
                </a:solidFill>
              </a:rPr>
              <a:t>-3.4.3</a:t>
            </a:r>
            <a:r>
              <a:rPr lang="zh-CN" altLang="zh-CN" sz="4800" b="1" dirty="0">
                <a:solidFill>
                  <a:srgbClr val="663300"/>
                </a:solidFill>
              </a:rPr>
              <a:t>环境搭建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4539" y="3621972"/>
            <a:ext cx="497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编译前准备</a:t>
            </a:r>
          </a:p>
        </p:txBody>
      </p:sp>
    </p:spTree>
    <p:extLst>
      <p:ext uri="{BB962C8B-B14F-4D97-AF65-F5344CB8AC3E}">
        <p14:creationId xmlns:p14="http://schemas.microsoft.com/office/powerpoint/2010/main" val="3040606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zh-CN" sz="2400" b="1" dirty="0"/>
              <a:t>．准备目录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2519" y="950026"/>
            <a:ext cx="102721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）在</a:t>
            </a:r>
            <a:r>
              <a:rPr lang="en-US" altLang="zh-CN" dirty="0"/>
              <a:t>D:</a:t>
            </a:r>
            <a:r>
              <a:rPr lang="zh-CN" altLang="zh-CN" dirty="0"/>
              <a:t>盘根目录下新建</a:t>
            </a:r>
            <a:r>
              <a:rPr lang="en-US" altLang="zh-CN" dirty="0"/>
              <a:t>OpenCV_3.4.3-Source</a:t>
            </a:r>
            <a:r>
              <a:rPr lang="zh-CN" altLang="zh-CN" dirty="0"/>
              <a:t>文件夹，将下载得到的</a:t>
            </a:r>
            <a:r>
              <a:rPr lang="en-US" altLang="zh-CN" dirty="0" err="1"/>
              <a:t>OpenCV</a:t>
            </a:r>
            <a:r>
              <a:rPr lang="zh-CN" altLang="zh-CN" dirty="0"/>
              <a:t>库的</a:t>
            </a:r>
            <a:r>
              <a:rPr lang="en-US" altLang="zh-CN" dirty="0"/>
              <a:t>opencv-3.4.3.zip</a:t>
            </a:r>
            <a:r>
              <a:rPr lang="zh-CN" altLang="zh-CN" dirty="0"/>
              <a:t>包解压，将得到的所有文件复制到该文件夹。</a:t>
            </a:r>
          </a:p>
          <a:p>
            <a:pPr indent="450850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）在</a:t>
            </a:r>
            <a:r>
              <a:rPr lang="en-US" altLang="zh-CN" dirty="0"/>
              <a:t>D:</a:t>
            </a:r>
            <a:r>
              <a:rPr lang="zh-CN" altLang="zh-CN" dirty="0"/>
              <a:t>盘根目录下新建</a:t>
            </a:r>
            <a:r>
              <a:rPr lang="en-US" altLang="zh-CN" dirty="0"/>
              <a:t>Contrib_3.4.3-Source</a:t>
            </a:r>
            <a:r>
              <a:rPr lang="zh-CN" altLang="zh-CN" dirty="0"/>
              <a:t>文件夹，将下载得到的</a:t>
            </a:r>
            <a:r>
              <a:rPr lang="en-US" altLang="zh-CN" dirty="0" err="1"/>
              <a:t>Contrib</a:t>
            </a:r>
            <a:r>
              <a:rPr lang="zh-CN" altLang="zh-CN" dirty="0"/>
              <a:t>扩展库的</a:t>
            </a:r>
            <a:r>
              <a:rPr lang="en-US" altLang="zh-CN" dirty="0"/>
              <a:t>opencv_contrib-3.4.3.zip</a:t>
            </a:r>
            <a:r>
              <a:rPr lang="zh-CN" altLang="zh-CN" dirty="0"/>
              <a:t>包解压，将得到的所有文件复制到该文件夹。</a:t>
            </a:r>
          </a:p>
          <a:p>
            <a:pPr indent="450850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）在</a:t>
            </a:r>
            <a:r>
              <a:rPr lang="en-US" altLang="zh-CN" dirty="0"/>
              <a:t>D:</a:t>
            </a:r>
            <a:r>
              <a:rPr lang="zh-CN" altLang="zh-CN" dirty="0"/>
              <a:t>盘根目录下再新建一个</a:t>
            </a:r>
            <a:r>
              <a:rPr lang="en-US" altLang="zh-CN" dirty="0"/>
              <a:t>OpenCV_3.4.3-Build</a:t>
            </a:r>
            <a:r>
              <a:rPr lang="zh-CN" altLang="zh-CN" dirty="0"/>
              <a:t>文件夹，用于存放编译后生成的文件和库。</a:t>
            </a:r>
          </a:p>
          <a:p>
            <a:pPr indent="450850"/>
            <a:r>
              <a:rPr lang="zh-CN" altLang="zh-CN" dirty="0"/>
              <a:t>经过以上</a:t>
            </a:r>
            <a:r>
              <a:rPr lang="en-US" altLang="zh-CN" dirty="0"/>
              <a:t>3</a:t>
            </a:r>
            <a:r>
              <a:rPr lang="zh-CN" altLang="zh-CN" dirty="0"/>
              <a:t>个步骤，得到计算机</a:t>
            </a:r>
            <a:r>
              <a:rPr lang="en-US" altLang="zh-CN" dirty="0"/>
              <a:t>D:</a:t>
            </a:r>
            <a:r>
              <a:rPr lang="zh-CN" altLang="zh-CN" dirty="0"/>
              <a:t>盘下的目录结构，如图</a:t>
            </a:r>
            <a:r>
              <a:rPr lang="en-US" altLang="zh-CN" dirty="0"/>
              <a:t>20.7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5122" name="Picture 2" descr="20-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833" y="2698791"/>
            <a:ext cx="6011409" cy="383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81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36845" y="328908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．改动源文件</a:t>
            </a:r>
          </a:p>
        </p:txBody>
      </p:sp>
      <p:sp>
        <p:nvSpPr>
          <p:cNvPr id="2" name="矩形 1"/>
          <p:cNvSpPr/>
          <p:nvPr/>
        </p:nvSpPr>
        <p:spPr>
          <a:xfrm>
            <a:off x="927657" y="993571"/>
            <a:ext cx="10140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/>
            <a:r>
              <a:rPr lang="zh-CN" altLang="zh-CN" sz="1800" dirty="0"/>
              <a:t>（</a:t>
            </a:r>
            <a:r>
              <a:rPr lang="en-US" altLang="zh-CN" sz="1800" dirty="0"/>
              <a:t>1</a:t>
            </a:r>
            <a:r>
              <a:rPr lang="zh-CN" altLang="zh-CN" sz="1800" dirty="0"/>
              <a:t>）修改：</a:t>
            </a:r>
            <a:r>
              <a:rPr lang="en-US" altLang="zh-CN" sz="1800" dirty="0"/>
              <a:t>D:\OpenCV_3.4.3-Source\3rdparty\protobuf\src\google\protobuf\stubs\io_win32.cc</a:t>
            </a:r>
            <a:r>
              <a:rPr lang="zh-CN" altLang="zh-CN" sz="1800" dirty="0"/>
              <a:t>文件，将“</a:t>
            </a:r>
            <a:r>
              <a:rPr lang="en-US" altLang="zh-CN" sz="1800" dirty="0" err="1"/>
              <a:t>nullptr</a:t>
            </a:r>
            <a:r>
              <a:rPr lang="zh-CN" altLang="zh-CN" sz="1800" dirty="0"/>
              <a:t>”改为“</a:t>
            </a:r>
            <a:r>
              <a:rPr lang="en-US" altLang="zh-CN" sz="1800" dirty="0"/>
              <a:t>NULL</a:t>
            </a:r>
            <a:r>
              <a:rPr lang="zh-CN" altLang="zh-CN" sz="1800" dirty="0"/>
              <a:t>”，如图</a:t>
            </a:r>
            <a:r>
              <a:rPr lang="en-US" altLang="zh-CN" sz="1800" dirty="0"/>
              <a:t>20.8</a:t>
            </a:r>
            <a:r>
              <a:rPr lang="zh-CN" altLang="zh-CN" sz="1800" dirty="0"/>
              <a:t>所示。</a:t>
            </a:r>
          </a:p>
        </p:txBody>
      </p:sp>
      <p:pic>
        <p:nvPicPr>
          <p:cNvPr id="6147" name="Picture 3" descr="20-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29" y="1639902"/>
            <a:ext cx="5174446" cy="527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108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．改动源文件</a:t>
            </a:r>
          </a:p>
        </p:txBody>
      </p:sp>
      <p:sp>
        <p:nvSpPr>
          <p:cNvPr id="3" name="矩形 2"/>
          <p:cNvSpPr/>
          <p:nvPr/>
        </p:nvSpPr>
        <p:spPr>
          <a:xfrm>
            <a:off x="808904" y="886693"/>
            <a:ext cx="10270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/>
            <a:r>
              <a:rPr lang="zh-CN" altLang="zh-CN" sz="1800" dirty="0"/>
              <a:t>（</a:t>
            </a:r>
            <a:r>
              <a:rPr lang="en-US" altLang="zh-CN" sz="1800" dirty="0"/>
              <a:t>2</a:t>
            </a:r>
            <a:r>
              <a:rPr lang="zh-CN" altLang="zh-CN" sz="1800" dirty="0"/>
              <a:t>）修改：</a:t>
            </a:r>
            <a:r>
              <a:rPr lang="en-US" altLang="zh-CN" sz="1800" dirty="0"/>
              <a:t>D:\OpenCV_3.4.3-Source\modules\videoio\src\cap_dshow.cpp</a:t>
            </a:r>
            <a:r>
              <a:rPr lang="zh-CN" altLang="zh-CN" sz="1800" dirty="0"/>
              <a:t>文件，增加宏定义“</a:t>
            </a:r>
            <a:r>
              <a:rPr lang="en-US" altLang="zh-CN" sz="1800" dirty="0"/>
              <a:t>#define STRSAFE_NO_DEPRECATE</a:t>
            </a:r>
            <a:r>
              <a:rPr lang="zh-CN" altLang="zh-CN" sz="1800" dirty="0"/>
              <a:t>”语句，如图</a:t>
            </a:r>
            <a:r>
              <a:rPr lang="en-US" altLang="zh-CN" sz="1800" dirty="0"/>
              <a:t>20.9</a:t>
            </a:r>
            <a:r>
              <a:rPr lang="zh-CN" altLang="zh-CN" sz="1800" dirty="0"/>
              <a:t>所示。</a:t>
            </a:r>
          </a:p>
        </p:txBody>
      </p:sp>
      <p:pic>
        <p:nvPicPr>
          <p:cNvPr id="7170" name="Picture 2" descr="20-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35" y="1533024"/>
            <a:ext cx="6509986" cy="331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455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．改动源文件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647" y="1009403"/>
            <a:ext cx="1036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（</a:t>
            </a:r>
            <a:r>
              <a:rPr lang="en-US" altLang="zh-CN" sz="1800" dirty="0"/>
              <a:t>3</a:t>
            </a:r>
            <a:r>
              <a:rPr lang="zh-CN" altLang="zh-CN" sz="1800" dirty="0"/>
              <a:t>）修改：</a:t>
            </a:r>
            <a:r>
              <a:rPr lang="en-US" altLang="zh-CN" sz="1800" dirty="0"/>
              <a:t>D:\OpenCV_3.4.3-Source\modules\photo\test\test_hdr.cpp</a:t>
            </a:r>
            <a:r>
              <a:rPr lang="zh-CN" altLang="zh-CN" sz="1800" dirty="0"/>
              <a:t>文件，增加头文件包含“</a:t>
            </a:r>
            <a:r>
              <a:rPr lang="en-US" altLang="zh-CN" sz="1800" dirty="0"/>
              <a:t>#include &lt;</a:t>
            </a:r>
            <a:r>
              <a:rPr lang="en-US" altLang="zh-CN" sz="1800" dirty="0" err="1"/>
              <a:t>ctime</a:t>
            </a:r>
            <a:r>
              <a:rPr lang="en-US" altLang="zh-CN" sz="1800" dirty="0"/>
              <a:t>&gt;</a:t>
            </a:r>
            <a:r>
              <a:rPr lang="zh-CN" altLang="zh-CN" sz="1800" dirty="0"/>
              <a:t>”和“</a:t>
            </a:r>
            <a:r>
              <a:rPr lang="en-US" altLang="zh-CN" sz="1800" dirty="0"/>
              <a:t>#include &lt;</a:t>
            </a:r>
            <a:r>
              <a:rPr lang="en-US" altLang="zh-CN" sz="1800" dirty="0" err="1"/>
              <a:t>cstdlib</a:t>
            </a:r>
            <a:r>
              <a:rPr lang="en-US" altLang="zh-CN" sz="1800" dirty="0"/>
              <a:t>&gt;</a:t>
            </a:r>
            <a:r>
              <a:rPr lang="zh-CN" altLang="zh-CN" sz="1800" dirty="0"/>
              <a:t>”，如图</a:t>
            </a:r>
            <a:r>
              <a:rPr lang="en-US" altLang="zh-CN" sz="1800" dirty="0"/>
              <a:t>20.10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8194" name="Picture 2" descr="20-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25" y="1830387"/>
            <a:ext cx="6612302" cy="33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699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84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3</a:t>
            </a:r>
            <a:r>
              <a:rPr lang="zh-CN" altLang="zh-CN" sz="2400" b="1" dirty="0"/>
              <a:t>．安装</a:t>
            </a:r>
            <a:r>
              <a:rPr lang="en-US" altLang="zh-CN" sz="2400" b="1" dirty="0"/>
              <a:t>Python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8774" y="1033153"/>
            <a:ext cx="10177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由于</a:t>
            </a:r>
            <a:r>
              <a:rPr lang="en-US" altLang="zh-CN" sz="1800" dirty="0" err="1"/>
              <a:t>OpenCV</a:t>
            </a:r>
            <a:r>
              <a:rPr lang="zh-CN" altLang="zh-CN" sz="1800" dirty="0"/>
              <a:t>库的某些功能模块的运行还依赖于</a:t>
            </a:r>
            <a:r>
              <a:rPr lang="en-US" altLang="zh-CN" sz="1800" dirty="0"/>
              <a:t>Python</a:t>
            </a:r>
            <a:r>
              <a:rPr lang="zh-CN" altLang="zh-CN" sz="1800" dirty="0"/>
              <a:t>平台，故编译前还要在自己的计算机操作系统中安装</a:t>
            </a:r>
            <a:r>
              <a:rPr lang="en-US" altLang="zh-CN" sz="1800" dirty="0"/>
              <a:t>Python</a:t>
            </a:r>
            <a:r>
              <a:rPr lang="zh-CN" altLang="zh-CN" sz="1800" dirty="0"/>
              <a:t>语言，本书安装的是</a:t>
            </a:r>
            <a:r>
              <a:rPr lang="en-US" altLang="zh-CN" sz="1800" dirty="0"/>
              <a:t>64</a:t>
            </a:r>
            <a:r>
              <a:rPr lang="zh-CN" altLang="zh-CN" sz="1800" dirty="0"/>
              <a:t>位</a:t>
            </a:r>
            <a:r>
              <a:rPr lang="en-US" altLang="zh-CN" sz="1800" dirty="0"/>
              <a:t>Python 3.7</a:t>
            </a:r>
            <a:r>
              <a:rPr lang="zh-CN" altLang="zh-CN" sz="1800" dirty="0"/>
              <a:t>，从</a:t>
            </a:r>
            <a:r>
              <a:rPr lang="en-US" altLang="zh-CN" sz="1800" dirty="0"/>
              <a:t>Python</a:t>
            </a:r>
            <a:r>
              <a:rPr lang="zh-CN" altLang="zh-CN" sz="1800" dirty="0"/>
              <a:t>官网</a:t>
            </a:r>
            <a:r>
              <a:rPr lang="en-US" altLang="zh-CN" sz="1800" dirty="0"/>
              <a:t>https://www. python.org/downloads/windows/</a:t>
            </a:r>
            <a:r>
              <a:rPr lang="zh-CN" altLang="zh-CN" sz="1800" dirty="0"/>
              <a:t>下载获得安装包</a:t>
            </a:r>
            <a:r>
              <a:rPr lang="en-US" altLang="zh-CN" sz="1800" dirty="0"/>
              <a:t>python-3.7.0-amd64.exe</a:t>
            </a:r>
            <a:r>
              <a:rPr lang="zh-CN" altLang="zh-CN" sz="1800" dirty="0"/>
              <a:t>，双击启动安装向导，如图</a:t>
            </a:r>
            <a:r>
              <a:rPr lang="en-US" altLang="zh-CN" sz="1800" dirty="0"/>
              <a:t>20.11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9218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55" y="2365402"/>
            <a:ext cx="5615833" cy="34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74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7559" y="1330037"/>
            <a:ext cx="8015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8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20</a:t>
            </a:r>
            <a:r>
              <a:rPr lang="zh-CN" altLang="zh-CN" sz="48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  </a:t>
            </a:r>
            <a:r>
              <a:rPr lang="en-US" altLang="zh-CN" sz="4800" b="1" dirty="0" err="1">
                <a:solidFill>
                  <a:srgbClr val="663300"/>
                </a:solidFill>
              </a:rPr>
              <a:t>Qt</a:t>
            </a:r>
            <a:r>
              <a:rPr lang="en-US" altLang="zh-CN" sz="4800" b="1" dirty="0">
                <a:solidFill>
                  <a:srgbClr val="663300"/>
                </a:solidFill>
              </a:rPr>
              <a:t> 5.11.1+OpenCV</a:t>
            </a:r>
            <a:r>
              <a:rPr lang="zh-CN" altLang="zh-CN" sz="4800" b="1" dirty="0">
                <a:solidFill>
                  <a:srgbClr val="663300"/>
                </a:solidFill>
              </a:rPr>
              <a:t>（含</a:t>
            </a:r>
            <a:r>
              <a:rPr lang="en-US" altLang="zh-CN" sz="4800" b="1" dirty="0" err="1">
                <a:solidFill>
                  <a:srgbClr val="663300"/>
                </a:solidFill>
              </a:rPr>
              <a:t>Contrib</a:t>
            </a:r>
            <a:r>
              <a:rPr lang="zh-CN" altLang="zh-CN" sz="4800" b="1" dirty="0">
                <a:solidFill>
                  <a:srgbClr val="663300"/>
                </a:solidFill>
              </a:rPr>
              <a:t>）</a:t>
            </a:r>
            <a:r>
              <a:rPr lang="en-US" altLang="zh-CN" sz="4800" b="1" dirty="0">
                <a:solidFill>
                  <a:srgbClr val="663300"/>
                </a:solidFill>
              </a:rPr>
              <a:t>-3.4.3</a:t>
            </a:r>
            <a:r>
              <a:rPr lang="zh-CN" altLang="zh-CN" sz="4800" b="1" dirty="0">
                <a:solidFill>
                  <a:srgbClr val="663300"/>
                </a:solidFill>
              </a:rPr>
              <a:t>环境搭建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4539" y="3621972"/>
            <a:ext cx="497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编译配置</a:t>
            </a:r>
          </a:p>
        </p:txBody>
      </p:sp>
    </p:spTree>
    <p:extLst>
      <p:ext uri="{BB962C8B-B14F-4D97-AF65-F5344CB8AC3E}">
        <p14:creationId xmlns:p14="http://schemas.microsoft.com/office/powerpoint/2010/main" val="212084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zh-CN" sz="2400" b="1" dirty="0"/>
              <a:t>．设置路径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1273" y="997527"/>
            <a:ext cx="1037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首先打开</a:t>
            </a:r>
            <a:r>
              <a:rPr lang="en-US" altLang="zh-CN" sz="1800" dirty="0" err="1"/>
              <a:t>CMake</a:t>
            </a:r>
            <a:r>
              <a:rPr lang="zh-CN" altLang="zh-CN" sz="1800" dirty="0"/>
              <a:t>工具进行编译相关的配置。双击桌面图标“</a:t>
            </a:r>
            <a:r>
              <a:rPr lang="en-US" altLang="zh-CN" sz="1800" dirty="0" err="1"/>
              <a:t>CMake</a:t>
            </a:r>
            <a:r>
              <a:rPr lang="en-US" altLang="zh-CN" sz="1800" dirty="0"/>
              <a:t> (</a:t>
            </a:r>
            <a:r>
              <a:rPr lang="en-US" altLang="zh-CN" sz="1800" dirty="0" err="1"/>
              <a:t>cmake-gui</a:t>
            </a:r>
            <a:r>
              <a:rPr lang="en-US" altLang="zh-CN" sz="1800" dirty="0"/>
              <a:t>)</a:t>
            </a:r>
            <a:r>
              <a:rPr lang="zh-CN" altLang="zh-CN" sz="1800" dirty="0"/>
              <a:t>”（</a:t>
            </a:r>
            <a:r>
              <a:rPr lang="en-US" altLang="zh-CN" sz="1800" dirty="0"/>
              <a:t> </a:t>
            </a:r>
            <a:r>
              <a:rPr lang="zh-CN" altLang="zh-CN" sz="1800" dirty="0"/>
              <a:t>），启动</a:t>
            </a:r>
            <a:r>
              <a:rPr lang="en-US" altLang="zh-CN" sz="1800" dirty="0" err="1"/>
              <a:t>CMake</a:t>
            </a:r>
            <a:r>
              <a:rPr lang="zh-CN" altLang="zh-CN" sz="1800" dirty="0"/>
              <a:t>，出现如图</a:t>
            </a:r>
            <a:r>
              <a:rPr lang="en-US" altLang="zh-CN" sz="1800" dirty="0"/>
              <a:t>20.12</a:t>
            </a:r>
            <a:r>
              <a:rPr lang="zh-CN" altLang="zh-CN" sz="1800" dirty="0"/>
              <a:t>所示的</a:t>
            </a:r>
            <a:r>
              <a:rPr lang="en-US" altLang="zh-CN" sz="1800" dirty="0" err="1"/>
              <a:t>CMake</a:t>
            </a:r>
            <a:r>
              <a:rPr lang="zh-CN" altLang="zh-CN" sz="1800" dirty="0"/>
              <a:t>主界面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10242" name="图片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225" y="1840676"/>
            <a:ext cx="4275117" cy="460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697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．选择编译器</a:t>
            </a:r>
          </a:p>
        </p:txBody>
      </p:sp>
      <p:sp>
        <p:nvSpPr>
          <p:cNvPr id="3" name="矩形 2"/>
          <p:cNvSpPr/>
          <p:nvPr/>
        </p:nvSpPr>
        <p:spPr>
          <a:xfrm>
            <a:off x="927657" y="958122"/>
            <a:ext cx="851322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设置好路径后，单击左下角的“</a:t>
            </a:r>
            <a:r>
              <a:rPr lang="en-US" altLang="zh-CN" dirty="0"/>
              <a:t>Configure</a:t>
            </a:r>
            <a:r>
              <a:rPr lang="zh-CN" altLang="zh-CN" dirty="0"/>
              <a:t>”按钮，弹出如图</a:t>
            </a:r>
            <a:r>
              <a:rPr lang="en-US" altLang="zh-CN" dirty="0"/>
              <a:t>20.13</a:t>
            </a:r>
            <a:r>
              <a:rPr lang="zh-CN" altLang="zh-CN" dirty="0"/>
              <a:t>所示的窗口。</a:t>
            </a:r>
          </a:p>
        </p:txBody>
      </p:sp>
      <p:pic>
        <p:nvPicPr>
          <p:cNvPr id="11266" name="图片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885" y="1414112"/>
            <a:ext cx="5107101" cy="365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27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683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安装</a:t>
            </a:r>
            <a:r>
              <a:rPr lang="en-US" altLang="zh-CN" sz="2400" b="1" dirty="0" err="1"/>
              <a:t>CMake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19397" y="1009403"/>
            <a:ext cx="1045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en-US" altLang="zh-CN" sz="1800" dirty="0" err="1"/>
              <a:t>CMake</a:t>
            </a:r>
            <a:r>
              <a:rPr lang="zh-CN" altLang="zh-CN" sz="1800" dirty="0"/>
              <a:t>是用于编译的基本工具，其下载地址为：</a:t>
            </a:r>
            <a:r>
              <a:rPr lang="en-US" altLang="zh-CN" sz="1800" dirty="0"/>
              <a:t>https://cmake.org/download/</a:t>
            </a:r>
            <a:r>
              <a:rPr lang="zh-CN" altLang="zh-CN" sz="1800" dirty="0"/>
              <a:t>，下载获得的安装包文件名为</a:t>
            </a:r>
            <a:r>
              <a:rPr lang="en-US" altLang="zh-CN" sz="1800" dirty="0"/>
              <a:t>cmake-3.12.3-win64-x64.msi</a:t>
            </a:r>
            <a:r>
              <a:rPr lang="zh-CN" altLang="zh-CN" sz="1800" dirty="0"/>
              <a:t>，双击启动安装向导，如图</a:t>
            </a:r>
            <a:r>
              <a:rPr lang="en-US" altLang="zh-CN" sz="1800" dirty="0"/>
              <a:t>20.1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707" y="1756166"/>
            <a:ext cx="5343401" cy="418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74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．选择编译器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145" y="973777"/>
            <a:ext cx="1037903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dirty="0"/>
              <a:t>单击“</a:t>
            </a:r>
            <a:r>
              <a:rPr lang="en-US" altLang="zh-CN" dirty="0"/>
              <a:t>Next</a:t>
            </a:r>
            <a:r>
              <a:rPr lang="zh-CN" altLang="zh-CN" dirty="0"/>
              <a:t>”按钮，在弹出的如图</a:t>
            </a:r>
            <a:r>
              <a:rPr lang="en-US" altLang="zh-CN" dirty="0"/>
              <a:t>20.14</a:t>
            </a:r>
            <a:r>
              <a:rPr lang="zh-CN" altLang="zh-CN" dirty="0"/>
              <a:t>所示的界面上要求用户指定编译器所对应的</a:t>
            </a:r>
            <a:r>
              <a:rPr lang="en-US" altLang="zh-CN" dirty="0"/>
              <a:t>C/C++</a:t>
            </a:r>
            <a:r>
              <a:rPr lang="zh-CN" altLang="zh-CN" dirty="0"/>
              <a:t>编译程序路径，这里选择</a:t>
            </a:r>
            <a:r>
              <a:rPr lang="en-US" altLang="zh-CN" dirty="0"/>
              <a:t>C</a:t>
            </a:r>
            <a:r>
              <a:rPr lang="zh-CN" altLang="zh-CN" dirty="0"/>
              <a:t>编译程序的路径为“</a:t>
            </a:r>
            <a:r>
              <a:rPr lang="en-US" altLang="zh-CN" dirty="0"/>
              <a:t>C:\Qt\Qt5.11.1\Tools\mingw530_32\bin\ gcc.exe</a:t>
            </a:r>
            <a:r>
              <a:rPr lang="zh-CN" altLang="zh-CN" dirty="0"/>
              <a:t>”；选择</a:t>
            </a:r>
            <a:r>
              <a:rPr lang="en-US" altLang="zh-CN" dirty="0"/>
              <a:t>C++</a:t>
            </a:r>
            <a:r>
              <a:rPr lang="zh-CN" altLang="zh-CN" dirty="0"/>
              <a:t>编译程序的路径为“</a:t>
            </a:r>
            <a:r>
              <a:rPr lang="en-US" altLang="zh-CN" dirty="0"/>
              <a:t>C:\Qt\Qt5.11.1\Tools\mingw530_32\bin\g++.exe</a:t>
            </a:r>
            <a:r>
              <a:rPr lang="zh-CN" altLang="zh-CN" dirty="0"/>
              <a:t>”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2290" name="图片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99" y="1850940"/>
            <a:ext cx="5000811" cy="355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50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．选择编译器</a:t>
            </a:r>
          </a:p>
        </p:txBody>
      </p:sp>
      <p:sp>
        <p:nvSpPr>
          <p:cNvPr id="3" name="矩形 2"/>
          <p:cNvSpPr/>
          <p:nvPr/>
        </p:nvSpPr>
        <p:spPr>
          <a:xfrm>
            <a:off x="856406" y="957769"/>
            <a:ext cx="10282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/>
            <a:r>
              <a:rPr lang="zh-CN" altLang="zh-CN" sz="1800" dirty="0"/>
              <a:t>单击“</a:t>
            </a:r>
            <a:r>
              <a:rPr lang="en-US" altLang="zh-CN" sz="1800" dirty="0"/>
              <a:t>Finish</a:t>
            </a:r>
            <a:r>
              <a:rPr lang="zh-CN" altLang="zh-CN" sz="1800" dirty="0"/>
              <a:t>”按钮回到</a:t>
            </a:r>
            <a:r>
              <a:rPr lang="en-US" altLang="zh-CN" sz="1800" dirty="0" err="1"/>
              <a:t>CMake</a:t>
            </a:r>
            <a:r>
              <a:rPr lang="zh-CN" altLang="zh-CN" sz="1800" dirty="0"/>
              <a:t>主界面，此时主界面上的“</a:t>
            </a:r>
            <a:r>
              <a:rPr lang="en-US" altLang="zh-CN" sz="1800" dirty="0"/>
              <a:t>Configure</a:t>
            </a:r>
            <a:r>
              <a:rPr lang="zh-CN" altLang="zh-CN" sz="1800" dirty="0"/>
              <a:t>”按钮变为“</a:t>
            </a:r>
            <a:r>
              <a:rPr lang="en-US" altLang="zh-CN" sz="1800" dirty="0"/>
              <a:t>Stop</a:t>
            </a:r>
            <a:r>
              <a:rPr lang="zh-CN" altLang="zh-CN" sz="1800" dirty="0"/>
              <a:t>”按钮，右边进度条显示进度，同时下方输出一系列信息，表示编译器配置正在进行中，如图</a:t>
            </a:r>
            <a:r>
              <a:rPr lang="en-US" altLang="zh-CN" sz="1800" dirty="0"/>
              <a:t>20.15</a:t>
            </a:r>
            <a:r>
              <a:rPr lang="zh-CN" altLang="zh-CN" sz="1800" dirty="0"/>
              <a:t>所示。</a:t>
            </a:r>
          </a:p>
        </p:txBody>
      </p:sp>
      <p:pic>
        <p:nvPicPr>
          <p:cNvPr id="13314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61" y="1774782"/>
            <a:ext cx="4466551" cy="4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828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．选择编译器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6899" y="1009403"/>
            <a:ext cx="1024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随后，在主界面中央生成了一系列红色加亮选项条的列表，同时下方信息栏中输出“</a:t>
            </a:r>
            <a:r>
              <a:rPr lang="en-US" altLang="zh-CN" sz="1800" dirty="0"/>
              <a:t>Configuring done</a:t>
            </a:r>
            <a:r>
              <a:rPr lang="zh-CN" altLang="zh-CN" sz="1800" dirty="0"/>
              <a:t>”，表示编译器配置完成，如图</a:t>
            </a:r>
            <a:r>
              <a:rPr lang="en-US" altLang="zh-CN" sz="1800" dirty="0"/>
              <a:t>20.16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14338" name="图片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48" y="1655734"/>
            <a:ext cx="5393705" cy="51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11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3</a:t>
            </a:r>
            <a:r>
              <a:rPr lang="zh-CN" altLang="zh-CN" sz="2400" b="1" dirty="0"/>
              <a:t>．设置编译选项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145" y="973777"/>
            <a:ext cx="10462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这些红色加亮的选项并非都是必须编译的功能，在图</a:t>
            </a:r>
            <a:r>
              <a:rPr lang="en-US" altLang="zh-CN" sz="1800" dirty="0"/>
              <a:t>20.16</a:t>
            </a:r>
            <a:r>
              <a:rPr lang="zh-CN" altLang="zh-CN" sz="1800" dirty="0"/>
              <a:t>中要确保选中“</a:t>
            </a:r>
            <a:r>
              <a:rPr lang="en-US" altLang="zh-CN" sz="1800" dirty="0"/>
              <a:t>WITH_OPENGL</a:t>
            </a:r>
            <a:r>
              <a:rPr lang="zh-CN" altLang="zh-CN" sz="1800" dirty="0"/>
              <a:t>”和“</a:t>
            </a:r>
            <a:r>
              <a:rPr lang="en-US" altLang="zh-CN" sz="1800" dirty="0"/>
              <a:t>WITH_QT</a:t>
            </a:r>
            <a:r>
              <a:rPr lang="zh-CN" altLang="zh-CN" sz="1800" dirty="0"/>
              <a:t>”这两个编译选项，如图</a:t>
            </a:r>
            <a:r>
              <a:rPr lang="en-US" altLang="zh-CN" sz="1800" dirty="0"/>
              <a:t>20.17</a:t>
            </a:r>
            <a:r>
              <a:rPr lang="zh-CN" altLang="zh-CN" sz="1800" dirty="0"/>
              <a:t>所示。同时，要确保取消勾选“</a:t>
            </a:r>
            <a:r>
              <a:rPr lang="en-US" altLang="zh-CN" sz="1800" dirty="0"/>
              <a:t>WITH_MSMF</a:t>
            </a:r>
            <a:r>
              <a:rPr lang="zh-CN" altLang="zh-CN" sz="1800" dirty="0"/>
              <a:t>”编译选项，如图</a:t>
            </a:r>
            <a:r>
              <a:rPr lang="en-US" altLang="zh-CN" sz="1800" dirty="0"/>
              <a:t>20.18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15362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67" y="1897107"/>
            <a:ext cx="4256816" cy="404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618" y="1897106"/>
            <a:ext cx="4241708" cy="404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4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3</a:t>
            </a:r>
            <a:r>
              <a:rPr lang="zh-CN" altLang="zh-CN" sz="2400" b="1" dirty="0"/>
              <a:t>．设置编译选项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896" y="1033153"/>
            <a:ext cx="10414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另外，为了将</a:t>
            </a:r>
            <a:r>
              <a:rPr lang="en-US" altLang="zh-CN" sz="1800" dirty="0" err="1"/>
              <a:t>Contrib</a:t>
            </a:r>
            <a:r>
              <a:rPr lang="zh-CN" altLang="zh-CN" sz="1800" dirty="0"/>
              <a:t>扩展库与</a:t>
            </a:r>
            <a:r>
              <a:rPr lang="en-US" altLang="zh-CN" sz="1800" dirty="0" err="1"/>
              <a:t>OpenCV</a:t>
            </a:r>
            <a:r>
              <a:rPr lang="zh-CN" altLang="zh-CN" sz="1800" dirty="0"/>
              <a:t>无缝整合，还需要设置</a:t>
            </a:r>
            <a:r>
              <a:rPr lang="en-US" altLang="zh-CN" sz="1800" dirty="0" err="1"/>
              <a:t>OpenCV</a:t>
            </a:r>
            <a:r>
              <a:rPr lang="zh-CN" altLang="zh-CN" sz="1800" dirty="0"/>
              <a:t>的外接模块路径，如图</a:t>
            </a:r>
            <a:r>
              <a:rPr lang="en-US" altLang="zh-CN" sz="1800" dirty="0"/>
              <a:t>20.19</a:t>
            </a:r>
            <a:r>
              <a:rPr lang="zh-CN" altLang="zh-CN" sz="1800" dirty="0"/>
              <a:t>所示，从众多的红色加亮选项条中找到一个名为“</a:t>
            </a:r>
            <a:r>
              <a:rPr lang="en-US" altLang="zh-CN" sz="1800" dirty="0"/>
              <a:t>OPENCV_EXTRA_MODULES_ PATH</a:t>
            </a:r>
            <a:r>
              <a:rPr lang="zh-CN" altLang="zh-CN" sz="1800" dirty="0"/>
              <a:t>”的选项，设置其值为“</a:t>
            </a:r>
            <a:r>
              <a:rPr lang="en-US" altLang="zh-CN" sz="1800" dirty="0"/>
              <a:t>D:/Contrib_3.4.3-Source/modules</a:t>
            </a:r>
            <a:r>
              <a:rPr lang="zh-CN" altLang="zh-CN" sz="1800" dirty="0"/>
              <a:t>”（即之前在准备时存放</a:t>
            </a:r>
            <a:r>
              <a:rPr lang="en-US" altLang="zh-CN" sz="1800" dirty="0" err="1"/>
              <a:t>Contrib</a:t>
            </a:r>
            <a:r>
              <a:rPr lang="zh-CN" altLang="zh-CN" sz="1800" dirty="0"/>
              <a:t>源文件目录下的</a:t>
            </a:r>
            <a:r>
              <a:rPr lang="en-US" altLang="zh-CN" sz="1800" dirty="0"/>
              <a:t>modules</a:t>
            </a:r>
            <a:r>
              <a:rPr lang="zh-CN" altLang="zh-CN" sz="1800" dirty="0"/>
              <a:t>子目录）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16386" name="图片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811" y="2326637"/>
            <a:ext cx="4573897" cy="434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40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3</a:t>
            </a:r>
            <a:r>
              <a:rPr lang="zh-CN" altLang="zh-CN" sz="2400" b="1" dirty="0"/>
              <a:t>．设置编译选项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647" y="961901"/>
            <a:ext cx="1045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设置完成后，再次单击“</a:t>
            </a:r>
            <a:r>
              <a:rPr lang="en-US" altLang="zh-CN" sz="1800" dirty="0"/>
              <a:t>Configure</a:t>
            </a:r>
            <a:r>
              <a:rPr lang="zh-CN" altLang="zh-CN" sz="1800" dirty="0"/>
              <a:t>”按钮，界面上的红色加亮的选项全部消失，同时在下方信息栏中输出“</a:t>
            </a:r>
            <a:r>
              <a:rPr lang="en-US" altLang="zh-CN" sz="1800" dirty="0"/>
              <a:t>Generating done</a:t>
            </a:r>
            <a:r>
              <a:rPr lang="zh-CN" altLang="zh-CN" sz="1800" dirty="0"/>
              <a:t>”表示编译选项全部配置完成，如图</a:t>
            </a:r>
            <a:r>
              <a:rPr lang="en-US" altLang="zh-CN" sz="1800" dirty="0"/>
              <a:t>20.20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17410" name="图片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813" y="1691360"/>
            <a:ext cx="5130038" cy="487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127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7559" y="1330037"/>
            <a:ext cx="8015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8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20</a:t>
            </a:r>
            <a:r>
              <a:rPr lang="zh-CN" altLang="zh-CN" sz="48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  </a:t>
            </a:r>
            <a:r>
              <a:rPr lang="en-US" altLang="zh-CN" sz="4800" b="1" dirty="0" err="1">
                <a:solidFill>
                  <a:srgbClr val="663300"/>
                </a:solidFill>
              </a:rPr>
              <a:t>Qt</a:t>
            </a:r>
            <a:r>
              <a:rPr lang="en-US" altLang="zh-CN" sz="4800" b="1" dirty="0">
                <a:solidFill>
                  <a:srgbClr val="663300"/>
                </a:solidFill>
              </a:rPr>
              <a:t> 5.11.1+OpenCV</a:t>
            </a:r>
            <a:r>
              <a:rPr lang="zh-CN" altLang="zh-CN" sz="4800" b="1" dirty="0">
                <a:solidFill>
                  <a:srgbClr val="663300"/>
                </a:solidFill>
              </a:rPr>
              <a:t>（含</a:t>
            </a:r>
            <a:r>
              <a:rPr lang="en-US" altLang="zh-CN" sz="4800" b="1" dirty="0" err="1">
                <a:solidFill>
                  <a:srgbClr val="663300"/>
                </a:solidFill>
              </a:rPr>
              <a:t>Contrib</a:t>
            </a:r>
            <a:r>
              <a:rPr lang="zh-CN" altLang="zh-CN" sz="4800" b="1" dirty="0">
                <a:solidFill>
                  <a:srgbClr val="663300"/>
                </a:solidFill>
              </a:rPr>
              <a:t>）</a:t>
            </a:r>
            <a:r>
              <a:rPr lang="en-US" altLang="zh-CN" sz="4800" b="1" dirty="0">
                <a:solidFill>
                  <a:srgbClr val="663300"/>
                </a:solidFill>
              </a:rPr>
              <a:t>-3.4.3</a:t>
            </a:r>
            <a:r>
              <a:rPr lang="zh-CN" altLang="zh-CN" sz="4800" b="1" dirty="0">
                <a:solidFill>
                  <a:srgbClr val="663300"/>
                </a:solidFill>
              </a:rPr>
              <a:t>环境搭建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4539" y="3621972"/>
            <a:ext cx="497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开始编译</a:t>
            </a:r>
          </a:p>
        </p:txBody>
      </p:sp>
    </p:spTree>
    <p:extLst>
      <p:ext uri="{BB962C8B-B14F-4D97-AF65-F5344CB8AC3E}">
        <p14:creationId xmlns:p14="http://schemas.microsoft.com/office/powerpoint/2010/main" val="4089466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365662" y="1596358"/>
            <a:ext cx="9048998" cy="315570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36845" y="328908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开始编译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896" y="985652"/>
            <a:ext cx="104146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dirty="0"/>
              <a:t>所有的设置项都完成后，就可以开始编译了。打开</a:t>
            </a:r>
            <a:r>
              <a:rPr lang="en-US" altLang="zh-CN" dirty="0"/>
              <a:t>Windows</a:t>
            </a:r>
            <a:r>
              <a:rPr lang="zh-CN" altLang="zh-CN" dirty="0"/>
              <a:t>命令行，进入到事先建好的编译生成目标目录</a:t>
            </a:r>
            <a:r>
              <a:rPr lang="en-US" altLang="zh-CN" dirty="0"/>
              <a:t>D:\OpenCV_3.4.3-Build</a:t>
            </a:r>
            <a:r>
              <a:rPr lang="zh-CN" altLang="zh-CN" dirty="0"/>
              <a:t>下，输入编译命令：</a:t>
            </a:r>
          </a:p>
          <a:p>
            <a:pPr indent="45085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/>
              <a:t>     mingw32-make</a:t>
            </a:r>
            <a:endParaRPr lang="zh-CN" altLang="zh-CN" dirty="0"/>
          </a:p>
          <a:p>
            <a:pPr indent="450850"/>
            <a:r>
              <a:rPr lang="zh-CN" altLang="zh-CN" dirty="0"/>
              <a:t>启动编译过程，如图</a:t>
            </a:r>
            <a:r>
              <a:rPr lang="en-US" altLang="zh-CN" dirty="0"/>
              <a:t>20.21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8434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09" y="2278314"/>
            <a:ext cx="5821053" cy="372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696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开始编译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3771" y="1080655"/>
            <a:ext cx="1028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/>
              <a:t>在进度显示</a:t>
            </a:r>
            <a:r>
              <a:rPr lang="en-US" altLang="zh-CN" sz="1800" dirty="0"/>
              <a:t>100%</a:t>
            </a:r>
            <a:r>
              <a:rPr lang="zh-CN" altLang="zh-CN" sz="1800" dirty="0"/>
              <a:t>时，出现“</a:t>
            </a:r>
            <a:r>
              <a:rPr lang="en-US" altLang="zh-CN" sz="1800" dirty="0"/>
              <a:t>Built target opencv_version_win32</a:t>
            </a:r>
            <a:r>
              <a:rPr lang="zh-CN" altLang="zh-CN" sz="1800" dirty="0"/>
              <a:t>”信息，表示编译成功，如图</a:t>
            </a:r>
            <a:r>
              <a:rPr lang="en-US" altLang="zh-CN" sz="1800" dirty="0"/>
              <a:t>20.22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19458" name="图片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98" y="1619332"/>
            <a:ext cx="6640698" cy="431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343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7559" y="1330037"/>
            <a:ext cx="8015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8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20</a:t>
            </a:r>
            <a:r>
              <a:rPr lang="zh-CN" altLang="zh-CN" sz="48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  </a:t>
            </a:r>
            <a:r>
              <a:rPr lang="en-US" altLang="zh-CN" sz="4800" b="1" dirty="0" err="1">
                <a:solidFill>
                  <a:srgbClr val="663300"/>
                </a:solidFill>
              </a:rPr>
              <a:t>Qt</a:t>
            </a:r>
            <a:r>
              <a:rPr lang="en-US" altLang="zh-CN" sz="4800" b="1" dirty="0">
                <a:solidFill>
                  <a:srgbClr val="663300"/>
                </a:solidFill>
              </a:rPr>
              <a:t> 5.11.1+OpenCV</a:t>
            </a:r>
            <a:r>
              <a:rPr lang="zh-CN" altLang="zh-CN" sz="4800" b="1" dirty="0">
                <a:solidFill>
                  <a:srgbClr val="663300"/>
                </a:solidFill>
              </a:rPr>
              <a:t>（含</a:t>
            </a:r>
            <a:r>
              <a:rPr lang="en-US" altLang="zh-CN" sz="4800" b="1" dirty="0" err="1">
                <a:solidFill>
                  <a:srgbClr val="663300"/>
                </a:solidFill>
              </a:rPr>
              <a:t>Contrib</a:t>
            </a:r>
            <a:r>
              <a:rPr lang="zh-CN" altLang="zh-CN" sz="4800" b="1" dirty="0">
                <a:solidFill>
                  <a:srgbClr val="663300"/>
                </a:solidFill>
              </a:rPr>
              <a:t>）</a:t>
            </a:r>
            <a:r>
              <a:rPr lang="en-US" altLang="zh-CN" sz="4800" b="1" dirty="0">
                <a:solidFill>
                  <a:srgbClr val="663300"/>
                </a:solidFill>
              </a:rPr>
              <a:t>-3.4.3</a:t>
            </a:r>
            <a:r>
              <a:rPr lang="zh-CN" altLang="zh-CN" sz="4800" b="1" dirty="0">
                <a:solidFill>
                  <a:srgbClr val="663300"/>
                </a:solidFill>
              </a:rPr>
              <a:t>环境搭建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4539" y="3621972"/>
            <a:ext cx="497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安装</a:t>
            </a:r>
            <a:r>
              <a:rPr lang="en-US" altLang="zh-CN" sz="3600" b="1" dirty="0" err="1"/>
              <a:t>OpenCV</a:t>
            </a:r>
            <a:r>
              <a:rPr lang="zh-CN" altLang="zh-CN" sz="3600" b="1" dirty="0"/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138614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683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安装</a:t>
            </a:r>
            <a:r>
              <a:rPr lang="en-US" altLang="zh-CN" sz="2400" b="1" dirty="0" err="1"/>
              <a:t>CMake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19397" y="938151"/>
            <a:ext cx="1033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单击“</a:t>
            </a:r>
            <a:r>
              <a:rPr lang="en-US" altLang="zh-CN" sz="1800" dirty="0"/>
              <a:t>Next</a:t>
            </a:r>
            <a:r>
              <a:rPr lang="zh-CN" altLang="zh-CN" sz="1800" dirty="0"/>
              <a:t>”按钮，在如图</a:t>
            </a:r>
            <a:r>
              <a:rPr lang="en-US" altLang="zh-CN" sz="1800" dirty="0"/>
              <a:t>20.2</a:t>
            </a:r>
            <a:r>
              <a:rPr lang="zh-CN" altLang="zh-CN" sz="1800" dirty="0"/>
              <a:t>所示的左边页面中勾选“</a:t>
            </a:r>
            <a:r>
              <a:rPr lang="en-US" altLang="zh-CN" sz="1800" dirty="0"/>
              <a:t>I accept the terms in the License Agreement</a:t>
            </a:r>
            <a:r>
              <a:rPr lang="zh-CN" altLang="zh-CN" sz="1800" dirty="0"/>
              <a:t>”复选框接受许可协议，在右边页面中选中“</a:t>
            </a:r>
            <a:r>
              <a:rPr lang="en-US" altLang="zh-CN" sz="1800" dirty="0"/>
              <a:t>Add </a:t>
            </a:r>
            <a:r>
              <a:rPr lang="en-US" altLang="zh-CN" sz="1800" dirty="0" err="1"/>
              <a:t>CMake</a:t>
            </a:r>
            <a:r>
              <a:rPr lang="en-US" altLang="zh-CN" sz="1800" dirty="0"/>
              <a:t> to the system PATH for all users</a:t>
            </a:r>
            <a:r>
              <a:rPr lang="zh-CN" altLang="zh-CN" sz="1800" dirty="0"/>
              <a:t>”单选按钮添加系统路径变量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893450"/>
              </p:ext>
            </p:extLst>
          </p:nvPr>
        </p:nvGraphicFramePr>
        <p:xfrm>
          <a:off x="1978389" y="1992109"/>
          <a:ext cx="7881035" cy="3114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Visio" r:id="rId3" imgW="9754583" imgH="3847903" progId="Visio.Drawing.11">
                  <p:embed/>
                </p:oleObj>
              </mc:Choice>
              <mc:Fallback>
                <p:oleObj name="Visio" r:id="rId3" imgW="9754583" imgH="384790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389" y="1992109"/>
                        <a:ext cx="7881035" cy="3114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57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294410" y="1306286"/>
            <a:ext cx="8811491" cy="368135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36845" y="328908"/>
            <a:ext cx="2153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安装</a:t>
            </a:r>
            <a:r>
              <a:rPr lang="en-US" altLang="zh-CN" sz="2400" b="1" dirty="0" err="1"/>
              <a:t>OpenCV</a:t>
            </a:r>
            <a:r>
              <a:rPr lang="zh-CN" altLang="zh-CN" sz="2400" b="1" dirty="0"/>
              <a:t>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6270" y="997527"/>
            <a:ext cx="1043841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dirty="0"/>
              <a:t>编译完成的</a:t>
            </a:r>
            <a:r>
              <a:rPr lang="en-US" altLang="zh-CN" dirty="0" err="1"/>
              <a:t>OpenCV</a:t>
            </a:r>
            <a:r>
              <a:rPr lang="zh-CN" altLang="zh-CN" dirty="0"/>
              <a:t>库必须在安装后才能使用，在命令行中输入：</a:t>
            </a:r>
          </a:p>
          <a:p>
            <a:pPr indent="45085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/>
              <a:t>    mingw32-make </a:t>
            </a:r>
            <a:r>
              <a:rPr lang="en-US" altLang="zh-CN" dirty="0"/>
              <a:t>install</a:t>
            </a:r>
            <a:endParaRPr lang="zh-CN" altLang="zh-CN" dirty="0"/>
          </a:p>
          <a:p>
            <a:pPr indent="450850"/>
            <a:r>
              <a:rPr lang="zh-CN" altLang="zh-CN" dirty="0"/>
              <a:t>安装</a:t>
            </a:r>
            <a:r>
              <a:rPr lang="en-US" altLang="zh-CN" dirty="0" err="1"/>
              <a:t>OpenCV</a:t>
            </a:r>
            <a:r>
              <a:rPr lang="zh-CN" altLang="zh-CN" dirty="0"/>
              <a:t>库，如图</a:t>
            </a:r>
            <a:r>
              <a:rPr lang="en-US" altLang="zh-CN" dirty="0"/>
              <a:t>20.23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0482" name="图片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74" y="2115621"/>
            <a:ext cx="5924942" cy="38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870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53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安装</a:t>
            </a:r>
            <a:r>
              <a:rPr lang="en-US" altLang="zh-CN" sz="2400" b="1" dirty="0" err="1"/>
              <a:t>OpenCV</a:t>
            </a:r>
            <a:r>
              <a:rPr lang="zh-CN" altLang="zh-CN" sz="2400" b="1" dirty="0"/>
              <a:t>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6845" y="1009403"/>
            <a:ext cx="1009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/>
              <a:t>命令窗口中输出安装过程及进度，安装过程比编译过程要快得多，很快就能安装好。</a:t>
            </a:r>
          </a:p>
          <a:p>
            <a:r>
              <a:rPr lang="zh-CN" altLang="zh-CN" sz="1800" dirty="0"/>
              <a:t>此时，打开</a:t>
            </a:r>
            <a:r>
              <a:rPr lang="en-US" altLang="zh-CN" sz="1800" dirty="0"/>
              <a:t>D:\OpenCV_3.4.3-Build</a:t>
            </a:r>
            <a:r>
              <a:rPr lang="zh-CN" altLang="zh-CN" sz="1800" dirty="0"/>
              <a:t>文件夹，可以发现其下已经编译生成了很多文件，如图</a:t>
            </a:r>
            <a:r>
              <a:rPr lang="en-US" altLang="zh-CN" sz="1800" dirty="0"/>
              <a:t>20.24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21506" name="图片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57" y="1784040"/>
            <a:ext cx="7276482" cy="482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508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53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安装</a:t>
            </a:r>
            <a:r>
              <a:rPr lang="en-US" altLang="zh-CN" sz="2400" b="1" dirty="0" err="1"/>
              <a:t>OpenCV</a:t>
            </a:r>
            <a:r>
              <a:rPr lang="zh-CN" altLang="zh-CN" sz="2400" b="1" dirty="0"/>
              <a:t>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3771" y="950026"/>
            <a:ext cx="1029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其中有一个名为“</a:t>
            </a:r>
            <a:r>
              <a:rPr lang="en-US" altLang="zh-CN" sz="1800" dirty="0"/>
              <a:t>install</a:t>
            </a:r>
            <a:r>
              <a:rPr lang="zh-CN" altLang="zh-CN" sz="1800" dirty="0"/>
              <a:t>”的子目录，进入其中即“</a:t>
            </a:r>
            <a:r>
              <a:rPr lang="en-US" altLang="zh-CN" sz="1800" dirty="0"/>
              <a:t>D:\OpenCV_3.4.3-Build\install\x86\mingw\ bin</a:t>
            </a:r>
            <a:r>
              <a:rPr lang="zh-CN" altLang="zh-CN" sz="1800" dirty="0"/>
              <a:t>”下的所有文件就是编译安装好的</a:t>
            </a:r>
            <a:r>
              <a:rPr lang="en-US" altLang="zh-CN" sz="1800" dirty="0" err="1"/>
              <a:t>OpenCV</a:t>
            </a:r>
            <a:r>
              <a:rPr lang="zh-CN" altLang="zh-CN" sz="1800" dirty="0"/>
              <a:t>库文件，将它们复制到</a:t>
            </a:r>
            <a:r>
              <a:rPr lang="en-US" altLang="zh-CN" sz="1800" dirty="0" err="1"/>
              <a:t>Qt</a:t>
            </a:r>
            <a:r>
              <a:rPr lang="zh-CN" altLang="zh-CN" sz="1800" dirty="0"/>
              <a:t>项目的</a:t>
            </a:r>
            <a:r>
              <a:rPr lang="en-US" altLang="zh-CN" sz="1800" dirty="0"/>
              <a:t>Debug</a:t>
            </a:r>
            <a:r>
              <a:rPr lang="zh-CN" altLang="zh-CN" sz="1800" dirty="0"/>
              <a:t>目录下就可以使用了。最终得到的</a:t>
            </a:r>
            <a:r>
              <a:rPr lang="en-US" altLang="zh-CN" sz="1800" dirty="0" err="1"/>
              <a:t>OpenCV</a:t>
            </a:r>
            <a:r>
              <a:rPr lang="zh-CN" altLang="zh-CN" sz="1800" dirty="0"/>
              <a:t>库如图</a:t>
            </a:r>
            <a:r>
              <a:rPr lang="en-US" altLang="zh-CN" sz="1800" dirty="0"/>
              <a:t>20.25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22530" name="图片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28" y="2029069"/>
            <a:ext cx="6764323" cy="449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11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7559" y="1330037"/>
            <a:ext cx="8015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8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20</a:t>
            </a:r>
            <a:r>
              <a:rPr lang="zh-CN" altLang="zh-CN" sz="48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  </a:t>
            </a:r>
            <a:r>
              <a:rPr lang="en-US" altLang="zh-CN" sz="4800" b="1" dirty="0" err="1">
                <a:solidFill>
                  <a:srgbClr val="663300"/>
                </a:solidFill>
              </a:rPr>
              <a:t>Qt</a:t>
            </a:r>
            <a:r>
              <a:rPr lang="en-US" altLang="zh-CN" sz="4800" b="1" dirty="0">
                <a:solidFill>
                  <a:srgbClr val="663300"/>
                </a:solidFill>
              </a:rPr>
              <a:t> 5.11.1+OpenCV</a:t>
            </a:r>
            <a:r>
              <a:rPr lang="zh-CN" altLang="zh-CN" sz="4800" b="1" dirty="0">
                <a:solidFill>
                  <a:srgbClr val="663300"/>
                </a:solidFill>
              </a:rPr>
              <a:t>（含</a:t>
            </a:r>
            <a:r>
              <a:rPr lang="en-US" altLang="zh-CN" sz="4800" b="1" dirty="0" err="1">
                <a:solidFill>
                  <a:srgbClr val="663300"/>
                </a:solidFill>
              </a:rPr>
              <a:t>Contrib</a:t>
            </a:r>
            <a:r>
              <a:rPr lang="zh-CN" altLang="zh-CN" sz="4800" b="1" dirty="0">
                <a:solidFill>
                  <a:srgbClr val="663300"/>
                </a:solidFill>
              </a:rPr>
              <a:t>）</a:t>
            </a:r>
            <a:r>
              <a:rPr lang="en-US" altLang="zh-CN" sz="4800" b="1" dirty="0">
                <a:solidFill>
                  <a:srgbClr val="663300"/>
                </a:solidFill>
              </a:rPr>
              <a:t>-3.4.3</a:t>
            </a:r>
            <a:r>
              <a:rPr lang="zh-CN" altLang="zh-CN" sz="4800" b="1" dirty="0">
                <a:solidFill>
                  <a:srgbClr val="663300"/>
                </a:solidFill>
              </a:rPr>
              <a:t>环境搭建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4539" y="3621972"/>
            <a:ext cx="497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添加系统环境变量</a:t>
            </a:r>
          </a:p>
        </p:txBody>
      </p:sp>
    </p:spTree>
    <p:extLst>
      <p:ext uri="{BB962C8B-B14F-4D97-AF65-F5344CB8AC3E}">
        <p14:creationId xmlns:p14="http://schemas.microsoft.com/office/powerpoint/2010/main" val="429087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添加系统环境变量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896" y="1021278"/>
            <a:ext cx="1035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进入</a:t>
            </a:r>
            <a:r>
              <a:rPr lang="en-US" altLang="zh-CN" sz="1800" dirty="0"/>
              <a:t>Windows</a:t>
            </a:r>
            <a:r>
              <a:rPr lang="zh-CN" altLang="zh-CN" sz="1800" dirty="0"/>
              <a:t>系统环境变量设置对话框，如图</a:t>
            </a:r>
            <a:r>
              <a:rPr lang="en-US" altLang="zh-CN" sz="1800" dirty="0"/>
              <a:t>20.3</a:t>
            </a:r>
            <a:r>
              <a:rPr lang="zh-CN" altLang="zh-CN" sz="1800" dirty="0"/>
              <a:t>所示。可以看到，由于刚才的设置，</a:t>
            </a:r>
            <a:r>
              <a:rPr lang="en-US" altLang="zh-CN" sz="1800" dirty="0" err="1"/>
              <a:t>CMake</a:t>
            </a:r>
            <a:r>
              <a:rPr lang="zh-CN" altLang="zh-CN" sz="1800" dirty="0"/>
              <a:t>已经自动将其安装路径“</a:t>
            </a:r>
            <a:r>
              <a:rPr lang="en-US" altLang="zh-CN" sz="1800" dirty="0"/>
              <a:t>C:\Program Files\</a:t>
            </a:r>
            <a:r>
              <a:rPr lang="en-US" altLang="zh-CN" sz="1800" dirty="0" err="1"/>
              <a:t>CMake</a:t>
            </a:r>
            <a:r>
              <a:rPr lang="en-US" altLang="zh-CN" sz="1800" dirty="0"/>
              <a:t>\bin</a:t>
            </a:r>
            <a:r>
              <a:rPr lang="zh-CN" altLang="zh-CN" sz="1800" dirty="0"/>
              <a:t>”写入环境变量</a:t>
            </a:r>
            <a:r>
              <a:rPr lang="en-US" altLang="zh-CN" sz="1800" dirty="0"/>
              <a:t>Path</a:t>
            </a:r>
            <a:r>
              <a:rPr lang="zh-CN" altLang="zh-CN" sz="1800" dirty="0"/>
              <a:t>中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4098" name="Picture 2" descr="20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91" y="1667609"/>
            <a:ext cx="6651692" cy="349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5033" y="5254452"/>
            <a:ext cx="9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/>
              <a:t>在环境变量</a:t>
            </a:r>
            <a:r>
              <a:rPr lang="en-US" altLang="zh-CN" sz="1800" dirty="0"/>
              <a:t>Path</a:t>
            </a:r>
            <a:r>
              <a:rPr lang="zh-CN" altLang="zh-CN" sz="1800" dirty="0"/>
              <a:t>的编辑框中，进一步添加</a:t>
            </a:r>
            <a:r>
              <a:rPr lang="en-US" altLang="zh-CN" sz="1800" dirty="0" err="1"/>
              <a:t>Qt</a:t>
            </a:r>
            <a:r>
              <a:rPr lang="zh-CN" altLang="zh-CN" sz="1800" dirty="0"/>
              <a:t>相关的路径变量，即在末尾添加如下字符串</a:t>
            </a:r>
            <a:r>
              <a:rPr lang="zh-CN" altLang="zh-CN" sz="1800" dirty="0" smtClean="0"/>
              <a:t>：</a:t>
            </a:r>
            <a:endParaRPr lang="zh-CN" altLang="zh-CN" sz="1800" dirty="0"/>
          </a:p>
        </p:txBody>
      </p:sp>
      <p:sp>
        <p:nvSpPr>
          <p:cNvPr id="5" name="圆角矩形 4"/>
          <p:cNvSpPr/>
          <p:nvPr/>
        </p:nvSpPr>
        <p:spPr>
          <a:xfrm>
            <a:off x="1367044" y="5623784"/>
            <a:ext cx="9047616" cy="681038"/>
          </a:xfrm>
          <a:prstGeom prst="roundRect">
            <a:avLst/>
          </a:prstGeom>
          <a:solidFill>
            <a:srgbClr val="DDDDDD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;C:\</a:t>
            </a:r>
            <a:r>
              <a:rPr lang="en-US" altLang="zh-CN" dirty="0" err="1"/>
              <a:t>Qt</a:t>
            </a:r>
            <a:r>
              <a:rPr lang="en-US" altLang="zh-CN" dirty="0"/>
              <a:t>\Qt5.11.1\5.11.1\mingw53_32\</a:t>
            </a:r>
            <a:r>
              <a:rPr lang="en-US" altLang="zh-CN" dirty="0" err="1"/>
              <a:t>bin;C</a:t>
            </a:r>
            <a:r>
              <a:rPr lang="en-US" altLang="zh-CN" dirty="0"/>
              <a:t>:\</a:t>
            </a:r>
            <a:r>
              <a:rPr lang="en-US" altLang="zh-CN" dirty="0" err="1"/>
              <a:t>Qt</a:t>
            </a:r>
            <a:r>
              <a:rPr lang="en-US" altLang="zh-CN" dirty="0"/>
              <a:t>\Qt5.11.1\5.11.1\mingw53_32\</a:t>
            </a:r>
            <a:r>
              <a:rPr lang="en-US" altLang="zh-CN" dirty="0" err="1"/>
              <a:t>lib;C</a:t>
            </a:r>
            <a:r>
              <a:rPr lang="en-US" altLang="zh-CN" dirty="0"/>
              <a:t>:\</a:t>
            </a:r>
            <a:r>
              <a:rPr lang="en-US" altLang="zh-CN" dirty="0" err="1"/>
              <a:t>Qt</a:t>
            </a:r>
            <a:r>
              <a:rPr lang="en-US" altLang="zh-CN" dirty="0"/>
              <a:t>\Qt5.11.1\Tools\mingw530_32\bin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3010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7559" y="1330037"/>
            <a:ext cx="8015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8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20</a:t>
            </a:r>
            <a:r>
              <a:rPr lang="zh-CN" altLang="zh-CN" sz="48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  </a:t>
            </a:r>
            <a:r>
              <a:rPr lang="en-US" altLang="zh-CN" sz="4800" b="1" dirty="0" err="1">
                <a:solidFill>
                  <a:srgbClr val="663300"/>
                </a:solidFill>
              </a:rPr>
              <a:t>Qt</a:t>
            </a:r>
            <a:r>
              <a:rPr lang="en-US" altLang="zh-CN" sz="4800" b="1" dirty="0">
                <a:solidFill>
                  <a:srgbClr val="663300"/>
                </a:solidFill>
              </a:rPr>
              <a:t> 5.11.1+OpenCV</a:t>
            </a:r>
            <a:r>
              <a:rPr lang="zh-CN" altLang="zh-CN" sz="4800" b="1" dirty="0">
                <a:solidFill>
                  <a:srgbClr val="663300"/>
                </a:solidFill>
              </a:rPr>
              <a:t>（含</a:t>
            </a:r>
            <a:r>
              <a:rPr lang="en-US" altLang="zh-CN" sz="4800" b="1" dirty="0" err="1">
                <a:solidFill>
                  <a:srgbClr val="663300"/>
                </a:solidFill>
              </a:rPr>
              <a:t>Contrib</a:t>
            </a:r>
            <a:r>
              <a:rPr lang="zh-CN" altLang="zh-CN" sz="4800" b="1" dirty="0">
                <a:solidFill>
                  <a:srgbClr val="663300"/>
                </a:solidFill>
              </a:rPr>
              <a:t>）</a:t>
            </a:r>
            <a:r>
              <a:rPr lang="en-US" altLang="zh-CN" sz="4800" b="1" dirty="0">
                <a:solidFill>
                  <a:srgbClr val="663300"/>
                </a:solidFill>
              </a:rPr>
              <a:t>-3.4.3</a:t>
            </a:r>
            <a:r>
              <a:rPr lang="zh-CN" altLang="zh-CN" sz="4800" b="1" dirty="0">
                <a:solidFill>
                  <a:srgbClr val="663300"/>
                </a:solidFill>
              </a:rPr>
              <a:t>环境搭建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4539" y="3621972"/>
            <a:ext cx="497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下载</a:t>
            </a:r>
            <a:r>
              <a:rPr lang="en-US" altLang="zh-CN" sz="3600" b="1" dirty="0" err="1"/>
              <a:t>OpenCV</a:t>
            </a:r>
            <a:endParaRPr lang="zh-CN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61436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下载</a:t>
            </a:r>
            <a:r>
              <a:rPr lang="en-US" altLang="zh-CN" sz="2400" b="1" dirty="0" err="1"/>
              <a:t>OpenCV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31273" y="985652"/>
            <a:ext cx="1018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en-US" altLang="zh-CN" sz="1800" dirty="0" err="1"/>
              <a:t>OpenCV</a:t>
            </a:r>
            <a:r>
              <a:rPr lang="zh-CN" altLang="zh-CN" sz="1800" dirty="0"/>
              <a:t>的官方下载地址为</a:t>
            </a:r>
            <a:r>
              <a:rPr lang="en-US" altLang="zh-CN" sz="1800" dirty="0"/>
              <a:t>https://opencv.org/releases.html</a:t>
            </a:r>
            <a:r>
              <a:rPr lang="zh-CN" altLang="zh-CN" sz="1800" dirty="0"/>
              <a:t>，如图</a:t>
            </a:r>
            <a:r>
              <a:rPr lang="en-US" altLang="zh-CN" sz="1800" dirty="0"/>
              <a:t>20.4</a:t>
            </a:r>
            <a:r>
              <a:rPr lang="zh-CN" altLang="zh-CN" sz="1800" dirty="0"/>
              <a:t>所示。这里，我们选择</a:t>
            </a:r>
            <a:r>
              <a:rPr lang="en-US" altLang="zh-CN" sz="1800" dirty="0" err="1"/>
              <a:t>OpenCV</a:t>
            </a:r>
            <a:r>
              <a:rPr lang="en-US" altLang="zh-CN" sz="1800" dirty="0"/>
              <a:t> 3.4.3</a:t>
            </a:r>
            <a:r>
              <a:rPr lang="zh-CN" altLang="zh-CN" sz="1800" dirty="0"/>
              <a:t>版（因</a:t>
            </a:r>
            <a:r>
              <a:rPr lang="en-US" altLang="zh-CN" sz="1800" dirty="0"/>
              <a:t>4.0.0</a:t>
            </a:r>
            <a:r>
              <a:rPr lang="zh-CN" altLang="zh-CN" sz="1800" dirty="0"/>
              <a:t>版是测试版，故尚不稳定），单击“</a:t>
            </a:r>
            <a:r>
              <a:rPr lang="en-US" altLang="zh-CN" sz="1800" u="sng" dirty="0"/>
              <a:t>Sources</a:t>
            </a:r>
            <a:r>
              <a:rPr lang="zh-CN" altLang="zh-CN" sz="1800" dirty="0"/>
              <a:t>”超链接下载其源代码的压缩包，得到</a:t>
            </a:r>
            <a:r>
              <a:rPr lang="en-US" altLang="zh-CN" sz="1800" dirty="0"/>
              <a:t>opencv-3.4.3.zip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512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22" y="2015733"/>
            <a:ext cx="6654985" cy="444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611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7559" y="1330037"/>
            <a:ext cx="8015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8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20</a:t>
            </a:r>
            <a:r>
              <a:rPr lang="zh-CN" altLang="zh-CN" sz="48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800" b="1" dirty="0" smtClean="0">
                <a:solidFill>
                  <a:srgbClr val="663300"/>
                </a:solidFill>
              </a:rPr>
              <a:t>  </a:t>
            </a:r>
            <a:r>
              <a:rPr lang="en-US" altLang="zh-CN" sz="4800" b="1" dirty="0" err="1">
                <a:solidFill>
                  <a:srgbClr val="663300"/>
                </a:solidFill>
              </a:rPr>
              <a:t>Qt</a:t>
            </a:r>
            <a:r>
              <a:rPr lang="en-US" altLang="zh-CN" sz="4800" b="1" dirty="0">
                <a:solidFill>
                  <a:srgbClr val="663300"/>
                </a:solidFill>
              </a:rPr>
              <a:t> 5.11.1+OpenCV</a:t>
            </a:r>
            <a:r>
              <a:rPr lang="zh-CN" altLang="zh-CN" sz="4800" b="1" dirty="0">
                <a:solidFill>
                  <a:srgbClr val="663300"/>
                </a:solidFill>
              </a:rPr>
              <a:t>（含</a:t>
            </a:r>
            <a:r>
              <a:rPr lang="en-US" altLang="zh-CN" sz="4800" b="1" dirty="0" err="1">
                <a:solidFill>
                  <a:srgbClr val="663300"/>
                </a:solidFill>
              </a:rPr>
              <a:t>Contrib</a:t>
            </a:r>
            <a:r>
              <a:rPr lang="zh-CN" altLang="zh-CN" sz="4800" b="1" dirty="0">
                <a:solidFill>
                  <a:srgbClr val="663300"/>
                </a:solidFill>
              </a:rPr>
              <a:t>）</a:t>
            </a:r>
            <a:r>
              <a:rPr lang="en-US" altLang="zh-CN" sz="4800" b="1" dirty="0">
                <a:solidFill>
                  <a:srgbClr val="663300"/>
                </a:solidFill>
              </a:rPr>
              <a:t>-3.4.3</a:t>
            </a:r>
            <a:r>
              <a:rPr lang="zh-CN" altLang="zh-CN" sz="4800" b="1" dirty="0">
                <a:solidFill>
                  <a:srgbClr val="663300"/>
                </a:solidFill>
              </a:rPr>
              <a:t>环境搭建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4539" y="3621972"/>
            <a:ext cx="497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下载</a:t>
            </a:r>
            <a:r>
              <a:rPr lang="en-US" altLang="zh-CN" sz="3600" b="1" dirty="0" err="1"/>
              <a:t>Contrib</a:t>
            </a:r>
            <a:endParaRPr lang="zh-CN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42669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751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下载</a:t>
            </a:r>
            <a:r>
              <a:rPr lang="en-US" altLang="zh-CN" sz="2400" b="1" dirty="0" err="1"/>
              <a:t>Contrib</a:t>
            </a:r>
            <a:endParaRPr lang="zh-CN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1136845" y="993747"/>
            <a:ext cx="9705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从</a:t>
            </a:r>
            <a:r>
              <a:rPr lang="en-US" altLang="zh-CN" sz="1800" dirty="0" err="1"/>
              <a:t>OpenCV</a:t>
            </a:r>
            <a:r>
              <a:rPr lang="zh-CN" altLang="zh-CN" sz="1800" dirty="0"/>
              <a:t>标准</a:t>
            </a:r>
            <a:r>
              <a:rPr lang="en-US" altLang="zh-CN" sz="1800" dirty="0" err="1"/>
              <a:t>Github</a:t>
            </a:r>
            <a:r>
              <a:rPr lang="zh-CN" altLang="zh-CN" sz="1800" dirty="0"/>
              <a:t>网站（如图</a:t>
            </a:r>
            <a:r>
              <a:rPr lang="en-US" altLang="zh-CN" sz="1800" dirty="0"/>
              <a:t>20.5</a:t>
            </a:r>
            <a:r>
              <a:rPr lang="zh-CN" altLang="zh-CN" sz="1800" dirty="0"/>
              <a:t>所示）下载</a:t>
            </a:r>
            <a:r>
              <a:rPr lang="en-US" altLang="zh-CN" sz="1800" dirty="0" err="1"/>
              <a:t>Contrib</a:t>
            </a:r>
            <a:r>
              <a:rPr lang="zh-CN" altLang="zh-CN" sz="1800" dirty="0"/>
              <a:t>，地址为</a:t>
            </a:r>
            <a:r>
              <a:rPr lang="en-US" altLang="zh-CN" sz="1800" dirty="0"/>
              <a:t>https://github.com/opencv</a:t>
            </a:r>
            <a:r>
              <a:rPr lang="zh-CN" altLang="zh-CN" sz="1800" dirty="0"/>
              <a:t>。</a:t>
            </a:r>
          </a:p>
        </p:txBody>
      </p:sp>
      <p:pic>
        <p:nvPicPr>
          <p:cNvPr id="614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65" y="1553083"/>
            <a:ext cx="6644707" cy="441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04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1370</Words>
  <Application>Microsoft Office PowerPoint</Application>
  <PresentationFormat>自定义</PresentationFormat>
  <Paragraphs>74</Paragraphs>
  <Slides>32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Office 主题​​</vt:lpstr>
      <vt:lpstr>Visio</vt:lpstr>
      <vt:lpstr>Microsoft Office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SkyUser</cp:lastModifiedBy>
  <cp:revision>19</cp:revision>
  <dcterms:created xsi:type="dcterms:W3CDTF">2017-04-19T11:17:17Z</dcterms:created>
  <dcterms:modified xsi:type="dcterms:W3CDTF">2019-03-16T01:59:43Z</dcterms:modified>
</cp:coreProperties>
</file>